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sdx" ContentType="application/vnd.ms-visio.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30275213" cy="42803763"/>
  <p:notesSz cx="6797675" cy="9874250"/>
  <p:defaultTextStyle>
    <a:defPPr>
      <a:defRPr lang="ko-KR"/>
    </a:defPPr>
    <a:lvl1pPr marL="0" algn="l" defTabSz="3507730" rtl="0" eaLnBrk="1" latinLnBrk="1" hangingPunct="1">
      <a:defRPr sz="6905" kern="1200">
        <a:solidFill>
          <a:schemeClr val="tx1"/>
        </a:solidFill>
        <a:latin typeface="+mn-lt"/>
        <a:ea typeface="+mn-ea"/>
        <a:cs typeface="+mn-cs"/>
      </a:defRPr>
    </a:lvl1pPr>
    <a:lvl2pPr marL="1753865" algn="l" defTabSz="3507730" rtl="0" eaLnBrk="1" latinLnBrk="1" hangingPunct="1">
      <a:defRPr sz="6905" kern="1200">
        <a:solidFill>
          <a:schemeClr val="tx1"/>
        </a:solidFill>
        <a:latin typeface="+mn-lt"/>
        <a:ea typeface="+mn-ea"/>
        <a:cs typeface="+mn-cs"/>
      </a:defRPr>
    </a:lvl2pPr>
    <a:lvl3pPr marL="3507730" algn="l" defTabSz="3507730" rtl="0" eaLnBrk="1" latinLnBrk="1" hangingPunct="1">
      <a:defRPr sz="6905" kern="1200">
        <a:solidFill>
          <a:schemeClr val="tx1"/>
        </a:solidFill>
        <a:latin typeface="+mn-lt"/>
        <a:ea typeface="+mn-ea"/>
        <a:cs typeface="+mn-cs"/>
      </a:defRPr>
    </a:lvl3pPr>
    <a:lvl4pPr marL="5261595" algn="l" defTabSz="3507730" rtl="0" eaLnBrk="1" latinLnBrk="1" hangingPunct="1">
      <a:defRPr sz="6905" kern="1200">
        <a:solidFill>
          <a:schemeClr val="tx1"/>
        </a:solidFill>
        <a:latin typeface="+mn-lt"/>
        <a:ea typeface="+mn-ea"/>
        <a:cs typeface="+mn-cs"/>
      </a:defRPr>
    </a:lvl4pPr>
    <a:lvl5pPr marL="7015460" algn="l" defTabSz="3507730" rtl="0" eaLnBrk="1" latinLnBrk="1" hangingPunct="1">
      <a:defRPr sz="6905" kern="1200">
        <a:solidFill>
          <a:schemeClr val="tx1"/>
        </a:solidFill>
        <a:latin typeface="+mn-lt"/>
        <a:ea typeface="+mn-ea"/>
        <a:cs typeface="+mn-cs"/>
      </a:defRPr>
    </a:lvl5pPr>
    <a:lvl6pPr marL="8769325" algn="l" defTabSz="3507730" rtl="0" eaLnBrk="1" latinLnBrk="1" hangingPunct="1">
      <a:defRPr sz="6905" kern="1200">
        <a:solidFill>
          <a:schemeClr val="tx1"/>
        </a:solidFill>
        <a:latin typeface="+mn-lt"/>
        <a:ea typeface="+mn-ea"/>
        <a:cs typeface="+mn-cs"/>
      </a:defRPr>
    </a:lvl6pPr>
    <a:lvl7pPr marL="10523190" algn="l" defTabSz="3507730" rtl="0" eaLnBrk="1" latinLnBrk="1" hangingPunct="1">
      <a:defRPr sz="6905" kern="1200">
        <a:solidFill>
          <a:schemeClr val="tx1"/>
        </a:solidFill>
        <a:latin typeface="+mn-lt"/>
        <a:ea typeface="+mn-ea"/>
        <a:cs typeface="+mn-cs"/>
      </a:defRPr>
    </a:lvl7pPr>
    <a:lvl8pPr marL="12277054" algn="l" defTabSz="3507730" rtl="0" eaLnBrk="1" latinLnBrk="1" hangingPunct="1">
      <a:defRPr sz="6905" kern="1200">
        <a:solidFill>
          <a:schemeClr val="tx1"/>
        </a:solidFill>
        <a:latin typeface="+mn-lt"/>
        <a:ea typeface="+mn-ea"/>
        <a:cs typeface="+mn-cs"/>
      </a:defRPr>
    </a:lvl8pPr>
    <a:lvl9pPr marL="14030919" algn="l" defTabSz="3507730" rtl="0" eaLnBrk="1" latinLnBrk="1" hangingPunct="1">
      <a:defRPr sz="6905"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9E7"/>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59" autoAdjust="0"/>
    <p:restoredTop sz="86406" autoAdjust="0"/>
  </p:normalViewPr>
  <p:slideViewPr>
    <p:cSldViewPr snapToGrid="0">
      <p:cViewPr>
        <p:scale>
          <a:sx n="25" d="100"/>
          <a:sy n="25" d="100"/>
        </p:scale>
        <p:origin x="4268" y="-240"/>
      </p:cViewPr>
      <p:guideLst/>
    </p:cSldViewPr>
  </p:slideViewPr>
  <p:outlineViewPr>
    <p:cViewPr>
      <p:scale>
        <a:sx n="100" d="100"/>
        <a:sy n="100" d="100"/>
      </p:scale>
      <p:origin x="0" y="0"/>
    </p:cViewPr>
    <p:sldLst>
      <p:sld r:id="rId1" collapse="1"/>
    </p:sldLst>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E0CB4E-6FA7-43A9-8C9F-DD0C6E95B116}" type="datetimeFigureOut">
              <a:rPr lang="ko-KR" altLang="en-US" smtClean="0"/>
              <a:t>2026-06-18</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5555E340-21E0-402F-8489-5A9DC846A58E}" type="slidenum">
              <a:rPr lang="ko-KR" altLang="en-US" smtClean="0"/>
              <a:t>‹#›</a:t>
            </a:fld>
            <a:endParaRPr lang="ko-KR" altLang="en-US"/>
          </a:p>
        </p:txBody>
      </p:sp>
      <p:pic>
        <p:nvPicPr>
          <p:cNvPr id="5" name="그림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699"/>
            <a:ext cx="30276413" cy="42802064"/>
          </a:xfrm>
          <a:prstGeom prst="rect">
            <a:avLst/>
          </a:prstGeom>
        </p:spPr>
      </p:pic>
    </p:spTree>
    <p:extLst>
      <p:ext uri="{BB962C8B-B14F-4D97-AF65-F5344CB8AC3E}">
        <p14:creationId xmlns:p14="http://schemas.microsoft.com/office/powerpoint/2010/main" val="33429278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ko-KR" altLang="en-US"/>
              <a:t>마스터 제목 스타일 편집</a:t>
            </a:r>
            <a:endParaRPr lang="en-US" dirty="0"/>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75000"/>
                  </a:schemeClr>
                </a:solidFill>
              </a:defRPr>
            </a:lvl1pPr>
          </a:lstStyle>
          <a:p>
            <a:fld id="{20E0CB4E-6FA7-43A9-8C9F-DD0C6E95B116}" type="datetimeFigureOut">
              <a:rPr lang="ko-KR" altLang="en-US" smtClean="0"/>
              <a:t>2026-06-18</a:t>
            </a:fld>
            <a:endParaRPr lang="ko-KR" altLang="en-US"/>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75000"/>
                  </a:schemeClr>
                </a:solidFill>
              </a:defRPr>
            </a:lvl1pPr>
          </a:lstStyle>
          <a:p>
            <a:endParaRPr lang="ko-KR" altLang="en-US"/>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75000"/>
                  </a:schemeClr>
                </a:solidFill>
              </a:defRPr>
            </a:lvl1pPr>
          </a:lstStyle>
          <a:p>
            <a:fld id="{5555E340-21E0-402F-8489-5A9DC846A58E}" type="slidenum">
              <a:rPr lang="ko-KR" altLang="en-US" smtClean="0"/>
              <a:t>‹#›</a:t>
            </a:fld>
            <a:endParaRPr lang="ko-KR" altLang="en-US"/>
          </a:p>
        </p:txBody>
      </p:sp>
      <p:pic>
        <p:nvPicPr>
          <p:cNvPr id="7" name="그림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699"/>
            <a:ext cx="30276413" cy="42802064"/>
          </a:xfrm>
          <a:prstGeom prst="rect">
            <a:avLst/>
          </a:prstGeom>
        </p:spPr>
      </p:pic>
    </p:spTree>
    <p:extLst>
      <p:ext uri="{BB962C8B-B14F-4D97-AF65-F5344CB8AC3E}">
        <p14:creationId xmlns:p14="http://schemas.microsoft.com/office/powerpoint/2010/main" val="2808792382"/>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3027487" rtl="0" eaLnBrk="1" latinLnBrk="1"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1"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1"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1"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1" hangingPunct="1">
        <a:defRPr sz="5960" kern="1200">
          <a:solidFill>
            <a:schemeClr val="tx1"/>
          </a:solidFill>
          <a:latin typeface="+mn-lt"/>
          <a:ea typeface="+mn-ea"/>
          <a:cs typeface="+mn-cs"/>
        </a:defRPr>
      </a:lvl1pPr>
      <a:lvl2pPr marL="1513743" algn="l" defTabSz="3027487" rtl="0" eaLnBrk="1" latinLnBrk="1" hangingPunct="1">
        <a:defRPr sz="5960" kern="1200">
          <a:solidFill>
            <a:schemeClr val="tx1"/>
          </a:solidFill>
          <a:latin typeface="+mn-lt"/>
          <a:ea typeface="+mn-ea"/>
          <a:cs typeface="+mn-cs"/>
        </a:defRPr>
      </a:lvl2pPr>
      <a:lvl3pPr marL="3027487" algn="l" defTabSz="3027487" rtl="0" eaLnBrk="1" latinLnBrk="1" hangingPunct="1">
        <a:defRPr sz="5960" kern="1200">
          <a:solidFill>
            <a:schemeClr val="tx1"/>
          </a:solidFill>
          <a:latin typeface="+mn-lt"/>
          <a:ea typeface="+mn-ea"/>
          <a:cs typeface="+mn-cs"/>
        </a:defRPr>
      </a:lvl3pPr>
      <a:lvl4pPr marL="4541230" algn="l" defTabSz="3027487" rtl="0" eaLnBrk="1" latinLnBrk="1" hangingPunct="1">
        <a:defRPr sz="5960" kern="1200">
          <a:solidFill>
            <a:schemeClr val="tx1"/>
          </a:solidFill>
          <a:latin typeface="+mn-lt"/>
          <a:ea typeface="+mn-ea"/>
          <a:cs typeface="+mn-cs"/>
        </a:defRPr>
      </a:lvl4pPr>
      <a:lvl5pPr marL="6054974" algn="l" defTabSz="3027487" rtl="0" eaLnBrk="1" latinLnBrk="1" hangingPunct="1">
        <a:defRPr sz="5960" kern="1200">
          <a:solidFill>
            <a:schemeClr val="tx1"/>
          </a:solidFill>
          <a:latin typeface="+mn-lt"/>
          <a:ea typeface="+mn-ea"/>
          <a:cs typeface="+mn-cs"/>
        </a:defRPr>
      </a:lvl5pPr>
      <a:lvl6pPr marL="7568717" algn="l" defTabSz="3027487" rtl="0" eaLnBrk="1" latinLnBrk="1" hangingPunct="1">
        <a:defRPr sz="5960" kern="1200">
          <a:solidFill>
            <a:schemeClr val="tx1"/>
          </a:solidFill>
          <a:latin typeface="+mn-lt"/>
          <a:ea typeface="+mn-ea"/>
          <a:cs typeface="+mn-cs"/>
        </a:defRPr>
      </a:lvl6pPr>
      <a:lvl7pPr marL="9082461" algn="l" defTabSz="3027487" rtl="0" eaLnBrk="1" latinLnBrk="1" hangingPunct="1">
        <a:defRPr sz="5960" kern="1200">
          <a:solidFill>
            <a:schemeClr val="tx1"/>
          </a:solidFill>
          <a:latin typeface="+mn-lt"/>
          <a:ea typeface="+mn-ea"/>
          <a:cs typeface="+mn-cs"/>
        </a:defRPr>
      </a:lvl7pPr>
      <a:lvl8pPr marL="10596204" algn="l" defTabSz="3027487" rtl="0" eaLnBrk="1" latinLnBrk="1" hangingPunct="1">
        <a:defRPr sz="5960" kern="1200">
          <a:solidFill>
            <a:schemeClr val="tx1"/>
          </a:solidFill>
          <a:latin typeface="+mn-lt"/>
          <a:ea typeface="+mn-ea"/>
          <a:cs typeface="+mn-cs"/>
        </a:defRPr>
      </a:lvl8pPr>
      <a:lvl9pPr marL="12109948" algn="l" defTabSz="3027487" rtl="0" eaLnBrk="1" latinLnBrk="1"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emf"/><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package" Target="../embeddings/Microsoft_Visio_Drawing.vsdx"/><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emf"/><Relationship Id="rId10" Type="http://schemas.openxmlformats.org/officeDocument/2006/relationships/image" Target="../media/image9.jpeg"/><Relationship Id="rId4" Type="http://schemas.openxmlformats.org/officeDocument/2006/relationships/image" Target="../media/image3.emf"/><Relationship Id="rId9"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직사각형 29">
            <a:extLst>
              <a:ext uri="{FF2B5EF4-FFF2-40B4-BE49-F238E27FC236}">
                <a16:creationId xmlns:a16="http://schemas.microsoft.com/office/drawing/2014/main" id="{B280DFFD-7A94-4B83-962B-026D702C76A6}"/>
              </a:ext>
            </a:extLst>
          </p:cNvPr>
          <p:cNvSpPr>
            <a:spLocks noChangeArrowheads="1"/>
          </p:cNvSpPr>
          <p:nvPr/>
        </p:nvSpPr>
        <p:spPr bwMode="auto">
          <a:xfrm>
            <a:off x="0" y="3782582"/>
            <a:ext cx="30275213" cy="131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7080" tIns="43540" rIns="87080" bIns="4354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ja-JP" sz="8000" b="1" dirty="0">
                <a:latin typeface="Trebuchet MS" panose="020B0603020202020204" pitchFamily="34" charset="0"/>
                <a:cs typeface="Arial" panose="020B0604020202020204" pitchFamily="34" charset="0"/>
              </a:rPr>
              <a:t>Fast Transient LDO Regulator</a:t>
            </a:r>
          </a:p>
        </p:txBody>
      </p:sp>
      <p:grpSp>
        <p:nvGrpSpPr>
          <p:cNvPr id="14" name="그룹 35">
            <a:extLst>
              <a:ext uri="{FF2B5EF4-FFF2-40B4-BE49-F238E27FC236}">
                <a16:creationId xmlns:a16="http://schemas.microsoft.com/office/drawing/2014/main" id="{D7BF5347-D8BA-4959-8FF8-BD3255B09A37}"/>
              </a:ext>
            </a:extLst>
          </p:cNvPr>
          <p:cNvGrpSpPr>
            <a:grpSpLocks/>
          </p:cNvGrpSpPr>
          <p:nvPr/>
        </p:nvGrpSpPr>
        <p:grpSpPr bwMode="auto">
          <a:xfrm>
            <a:off x="149599" y="7505925"/>
            <a:ext cx="14622679" cy="703118"/>
            <a:chOff x="59946" y="3431358"/>
            <a:chExt cx="9482745" cy="672726"/>
          </a:xfrm>
        </p:grpSpPr>
        <p:sp>
          <p:nvSpPr>
            <p:cNvPr id="15" name="직사각형 14">
              <a:extLst>
                <a:ext uri="{FF2B5EF4-FFF2-40B4-BE49-F238E27FC236}">
                  <a16:creationId xmlns:a16="http://schemas.microsoft.com/office/drawing/2014/main" id="{5CD47161-1F9A-4843-84CF-E3531639CB59}"/>
                </a:ext>
              </a:extLst>
            </p:cNvPr>
            <p:cNvSpPr/>
            <p:nvPr/>
          </p:nvSpPr>
          <p:spPr>
            <a:xfrm>
              <a:off x="248800" y="3444491"/>
              <a:ext cx="9293891" cy="64646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ko-KR" altLang="en-US" sz="4200">
                <a:latin typeface="Trebuchet MS" panose="020B0603020202020204" pitchFamily="34" charset="0"/>
              </a:endParaRPr>
            </a:p>
          </p:txBody>
        </p:sp>
        <p:sp>
          <p:nvSpPr>
            <p:cNvPr id="16" name="Rectangle 2">
              <a:extLst>
                <a:ext uri="{FF2B5EF4-FFF2-40B4-BE49-F238E27FC236}">
                  <a16:creationId xmlns:a16="http://schemas.microsoft.com/office/drawing/2014/main" id="{59DE90E0-BCFB-48E9-99A3-659850A20CCA}"/>
                </a:ext>
              </a:extLst>
            </p:cNvPr>
            <p:cNvSpPr txBox="1">
              <a:spLocks noChangeArrowheads="1"/>
            </p:cNvSpPr>
            <p:nvPr/>
          </p:nvSpPr>
          <p:spPr>
            <a:xfrm>
              <a:off x="59946" y="3431358"/>
              <a:ext cx="9296753" cy="672726"/>
            </a:xfrm>
            <a:prstGeom prst="rect">
              <a:avLst/>
            </a:prstGeom>
          </p:spPr>
          <p:txBody>
            <a:bodyPr lIns="308585" tIns="154292" rIns="308585" bIns="154292" anchor="ctr"/>
            <a:lstStyle>
              <a:lvl1pPr algn="ctr" defTabSz="3240359" rtl="0" eaLnBrk="1" latinLnBrk="1" hangingPunct="1">
                <a:spcBef>
                  <a:spcPct val="0"/>
                </a:spcBef>
                <a:buNone/>
                <a:defRPr sz="15600" kern="1200">
                  <a:solidFill>
                    <a:schemeClr val="tx1"/>
                  </a:solidFill>
                  <a:latin typeface="+mj-lt"/>
                  <a:ea typeface="+mj-ea"/>
                  <a:cs typeface="+mj-cs"/>
                </a:defRPr>
              </a:lvl1pPr>
            </a:lstStyle>
            <a:p>
              <a:pPr defTabSz="870797" fontAlgn="auto" latinLnBrk="0">
                <a:spcBef>
                  <a:spcPts val="0"/>
                </a:spcBef>
                <a:spcAft>
                  <a:spcPts val="0"/>
                </a:spcAft>
                <a:defRPr/>
              </a:pPr>
              <a:r>
                <a:rPr lang="en-US" altLang="zh-TW" sz="4200" b="1" kern="0" dirty="0">
                  <a:solidFill>
                    <a:schemeClr val="bg1"/>
                  </a:solidFill>
                  <a:latin typeface="Trebuchet MS" panose="020B0603020202020204" pitchFamily="34" charset="0"/>
                  <a:cs typeface="Arial" panose="020B0604020202020204" pitchFamily="34" charset="0"/>
                </a:rPr>
                <a:t>Introduction</a:t>
              </a:r>
            </a:p>
          </p:txBody>
        </p:sp>
      </p:grpSp>
      <p:sp>
        <p:nvSpPr>
          <p:cNvPr id="17" name="Rectangle 56">
            <a:extLst>
              <a:ext uri="{FF2B5EF4-FFF2-40B4-BE49-F238E27FC236}">
                <a16:creationId xmlns:a16="http://schemas.microsoft.com/office/drawing/2014/main" id="{73A50C85-80E8-4D1D-BA09-355C9C62A224}"/>
              </a:ext>
            </a:extLst>
          </p:cNvPr>
          <p:cNvSpPr>
            <a:spLocks noChangeArrowheads="1"/>
          </p:cNvSpPr>
          <p:nvPr/>
        </p:nvSpPr>
        <p:spPr bwMode="auto">
          <a:xfrm>
            <a:off x="505612" y="8818049"/>
            <a:ext cx="14213278" cy="6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kumimoji="1" sz="5500">
                <a:solidFill>
                  <a:schemeClr val="tx1"/>
                </a:solidFill>
                <a:latin typeface="굴림" panose="020B0600000101010101" pitchFamily="50" charset="-127"/>
                <a:ea typeface="굴림" panose="020B0600000101010101" pitchFamily="50" charset="-127"/>
              </a:defRPr>
            </a:lvl1pPr>
            <a:lvl2pPr marL="742950" indent="-285750" eaLnBrk="0" hangingPunct="0">
              <a:defRPr kumimoji="1" sz="5500">
                <a:solidFill>
                  <a:schemeClr val="tx1"/>
                </a:solidFill>
                <a:latin typeface="굴림" panose="020B0600000101010101" pitchFamily="50" charset="-127"/>
                <a:ea typeface="굴림" panose="020B0600000101010101" pitchFamily="50" charset="-127"/>
              </a:defRPr>
            </a:lvl2pPr>
            <a:lvl3pPr marL="1143000" indent="-228600" eaLnBrk="0" hangingPunct="0">
              <a:defRPr kumimoji="1" sz="5500">
                <a:solidFill>
                  <a:schemeClr val="tx1"/>
                </a:solidFill>
                <a:latin typeface="굴림" panose="020B0600000101010101" pitchFamily="50" charset="-127"/>
                <a:ea typeface="굴림" panose="020B0600000101010101" pitchFamily="50" charset="-127"/>
              </a:defRPr>
            </a:lvl3pPr>
            <a:lvl4pPr marL="1600200" indent="-228600" eaLnBrk="0" hangingPunct="0">
              <a:defRPr kumimoji="1" sz="5500">
                <a:solidFill>
                  <a:schemeClr val="tx1"/>
                </a:solidFill>
                <a:latin typeface="굴림" panose="020B0600000101010101" pitchFamily="50" charset="-127"/>
                <a:ea typeface="굴림" panose="020B0600000101010101" pitchFamily="50" charset="-127"/>
              </a:defRPr>
            </a:lvl4pPr>
            <a:lvl5pPr marL="2057400" indent="-228600" eaLnBrk="0" hangingPunct="0">
              <a:defRPr kumimoji="1" sz="5500">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sz="5500">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sz="5500">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sz="5500">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sz="5500">
                <a:solidFill>
                  <a:schemeClr val="tx1"/>
                </a:solidFill>
                <a:latin typeface="굴림" panose="020B0600000101010101" pitchFamily="50" charset="-127"/>
                <a:ea typeface="굴림" panose="020B0600000101010101" pitchFamily="50" charset="-127"/>
              </a:defRPr>
            </a:lvl9pPr>
          </a:lstStyle>
          <a:p>
            <a:pPr marL="457200" lvl="1" indent="0" algn="just">
              <a:lnSpc>
                <a:spcPct val="110000"/>
              </a:lnSpc>
              <a:spcBef>
                <a:spcPct val="20000"/>
              </a:spcBef>
              <a:defRPr/>
            </a:pPr>
            <a:r>
              <a:rPr lang="en-US" altLang="ko-KR" sz="3200" b="1" dirty="0">
                <a:latin typeface="+mn-lt"/>
                <a:ea typeface="+mn-ea"/>
              </a:rPr>
              <a:t>Semiconductor systems generally employ low-dropout regulators (LDOs) to suppress supply-voltage noise. However, since voltage droop caused by load events can be critical to system operation, the regulator must respond rapidly to compensate for the droop. In general, such fast response requires a high quiescent current. For semiconductor systems that remain in the standby state for long periods, however, an architecture with high quiescent current significantly degrades overall system efficiency. In this work, we propose a multi-stage LDO that achieves good droop performance with low quiescent current. Specifically, the proposed LDO regulator achieves 99mV of droop when load transient of 170mA/1.2ns is applied at 30mV dropout. As it consumes 7.7uA at steady-state regardless of load condition and it supports maximally 326mA at 30mV dropout, it achieves 99.998% of maximum current efficiency.</a:t>
            </a:r>
          </a:p>
        </p:txBody>
      </p:sp>
      <p:sp>
        <p:nvSpPr>
          <p:cNvPr id="28" name="직사각형 27">
            <a:extLst>
              <a:ext uri="{FF2B5EF4-FFF2-40B4-BE49-F238E27FC236}">
                <a16:creationId xmlns:a16="http://schemas.microsoft.com/office/drawing/2014/main" id="{384D4208-8EE5-44DD-8252-7A714607C4B1}"/>
              </a:ext>
            </a:extLst>
          </p:cNvPr>
          <p:cNvSpPr/>
          <p:nvPr/>
        </p:nvSpPr>
        <p:spPr bwMode="auto">
          <a:xfrm>
            <a:off x="446463" y="16404793"/>
            <a:ext cx="14329991" cy="67414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ko-KR" sz="4000" b="1" dirty="0">
                <a:latin typeface="Trebuchet MS" panose="020B0603020202020204" pitchFamily="34" charset="0"/>
              </a:rPr>
              <a:t>Relation between peak response time and droop</a:t>
            </a:r>
            <a:endParaRPr lang="ko-KR" altLang="en-US" sz="4000" b="1" dirty="0">
              <a:latin typeface="Trebuchet MS" panose="020B0603020202020204" pitchFamily="34" charset="0"/>
            </a:endParaRPr>
          </a:p>
        </p:txBody>
      </p:sp>
      <p:sp>
        <p:nvSpPr>
          <p:cNvPr id="38" name="Rectangle 56">
            <a:extLst>
              <a:ext uri="{FF2B5EF4-FFF2-40B4-BE49-F238E27FC236}">
                <a16:creationId xmlns:a16="http://schemas.microsoft.com/office/drawing/2014/main" id="{2CD62B6C-6ADF-459D-9B5A-135196D96877}"/>
              </a:ext>
            </a:extLst>
          </p:cNvPr>
          <p:cNvSpPr>
            <a:spLocks noChangeArrowheads="1"/>
          </p:cNvSpPr>
          <p:nvPr/>
        </p:nvSpPr>
        <p:spPr bwMode="auto">
          <a:xfrm>
            <a:off x="15561391" y="40057800"/>
            <a:ext cx="14268217" cy="6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kumimoji="1" sz="5500">
                <a:solidFill>
                  <a:schemeClr val="tx1"/>
                </a:solidFill>
                <a:latin typeface="굴림" panose="020B0600000101010101" pitchFamily="50" charset="-127"/>
                <a:ea typeface="굴림" panose="020B0600000101010101" pitchFamily="50" charset="-127"/>
              </a:defRPr>
            </a:lvl1pPr>
            <a:lvl2pPr marL="742950" indent="-285750" eaLnBrk="0" hangingPunct="0">
              <a:defRPr kumimoji="1" sz="5500">
                <a:solidFill>
                  <a:schemeClr val="tx1"/>
                </a:solidFill>
                <a:latin typeface="굴림" panose="020B0600000101010101" pitchFamily="50" charset="-127"/>
                <a:ea typeface="굴림" panose="020B0600000101010101" pitchFamily="50" charset="-127"/>
              </a:defRPr>
            </a:lvl2pPr>
            <a:lvl3pPr marL="1143000" indent="-228600" eaLnBrk="0" hangingPunct="0">
              <a:defRPr kumimoji="1" sz="5500">
                <a:solidFill>
                  <a:schemeClr val="tx1"/>
                </a:solidFill>
                <a:latin typeface="굴림" panose="020B0600000101010101" pitchFamily="50" charset="-127"/>
                <a:ea typeface="굴림" panose="020B0600000101010101" pitchFamily="50" charset="-127"/>
              </a:defRPr>
            </a:lvl3pPr>
            <a:lvl4pPr marL="1600200" indent="-228600" eaLnBrk="0" hangingPunct="0">
              <a:defRPr kumimoji="1" sz="5500">
                <a:solidFill>
                  <a:schemeClr val="tx1"/>
                </a:solidFill>
                <a:latin typeface="굴림" panose="020B0600000101010101" pitchFamily="50" charset="-127"/>
                <a:ea typeface="굴림" panose="020B0600000101010101" pitchFamily="50" charset="-127"/>
              </a:defRPr>
            </a:lvl4pPr>
            <a:lvl5pPr marL="2057400" indent="-228600" eaLnBrk="0" hangingPunct="0">
              <a:defRPr kumimoji="1" sz="5500">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sz="5500">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sz="5500">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sz="5500">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sz="5500">
                <a:solidFill>
                  <a:schemeClr val="tx1"/>
                </a:solidFill>
                <a:latin typeface="굴림" panose="020B0600000101010101" pitchFamily="50" charset="-127"/>
                <a:ea typeface="굴림" panose="020B0600000101010101" pitchFamily="50" charset="-127"/>
              </a:defRPr>
            </a:lvl9pPr>
          </a:lstStyle>
          <a:p>
            <a:pPr marL="57150" indent="0" eaLnBrk="1" fontAlgn="auto" hangingPunct="1">
              <a:lnSpc>
                <a:spcPct val="110000"/>
              </a:lnSpc>
              <a:spcBef>
                <a:spcPct val="20000"/>
              </a:spcBef>
              <a:spcAft>
                <a:spcPts val="0"/>
              </a:spcAft>
              <a:defRPr/>
            </a:pPr>
            <a:r>
              <a:rPr lang="en-US" altLang="ko-KR" sz="2000" dirty="0">
                <a:latin typeface="Trebuchet MS" panose="020B0603020202020204" pitchFamily="34" charset="0"/>
                <a:cs typeface="Arial" panose="020B0604020202020204" pitchFamily="34" charset="0"/>
              </a:rPr>
              <a:t>The chip fabrication and EDA tool were supported by the IC Design Education Center(IDEC), Korea.</a:t>
            </a:r>
          </a:p>
        </p:txBody>
      </p:sp>
      <p:grpSp>
        <p:nvGrpSpPr>
          <p:cNvPr id="56" name="그룹 77">
            <a:extLst>
              <a:ext uri="{FF2B5EF4-FFF2-40B4-BE49-F238E27FC236}">
                <a16:creationId xmlns:a16="http://schemas.microsoft.com/office/drawing/2014/main" id="{AA4BDAAF-7ABD-43CA-BACB-8AD4C0AF25BD}"/>
              </a:ext>
            </a:extLst>
          </p:cNvPr>
          <p:cNvGrpSpPr>
            <a:grpSpLocks/>
          </p:cNvGrpSpPr>
          <p:nvPr/>
        </p:nvGrpSpPr>
        <p:grpSpPr bwMode="auto">
          <a:xfrm>
            <a:off x="15277528" y="39064065"/>
            <a:ext cx="14552081" cy="703118"/>
            <a:chOff x="59946" y="3431358"/>
            <a:chExt cx="9479021" cy="672726"/>
          </a:xfrm>
        </p:grpSpPr>
        <p:sp>
          <p:nvSpPr>
            <p:cNvPr id="57" name="직사각형 56">
              <a:extLst>
                <a:ext uri="{FF2B5EF4-FFF2-40B4-BE49-F238E27FC236}">
                  <a16:creationId xmlns:a16="http://schemas.microsoft.com/office/drawing/2014/main" id="{13AF5A01-E904-4F62-9766-16F721A864FD}"/>
                </a:ext>
              </a:extLst>
            </p:cNvPr>
            <p:cNvSpPr/>
            <p:nvPr/>
          </p:nvSpPr>
          <p:spPr>
            <a:xfrm>
              <a:off x="244851" y="3444491"/>
              <a:ext cx="9294116" cy="64646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ko-KR" altLang="en-US" sz="4200">
                <a:latin typeface="Trebuchet MS" panose="020B0603020202020204" pitchFamily="34" charset="0"/>
              </a:endParaRPr>
            </a:p>
          </p:txBody>
        </p:sp>
        <p:sp>
          <p:nvSpPr>
            <p:cNvPr id="58" name="Rectangle 2">
              <a:extLst>
                <a:ext uri="{FF2B5EF4-FFF2-40B4-BE49-F238E27FC236}">
                  <a16:creationId xmlns:a16="http://schemas.microsoft.com/office/drawing/2014/main" id="{059306FD-9386-49E2-A19D-91855865A2B0}"/>
                </a:ext>
              </a:extLst>
            </p:cNvPr>
            <p:cNvSpPr txBox="1">
              <a:spLocks noChangeArrowheads="1"/>
            </p:cNvSpPr>
            <p:nvPr/>
          </p:nvSpPr>
          <p:spPr>
            <a:xfrm>
              <a:off x="59946" y="3431358"/>
              <a:ext cx="9296032" cy="672726"/>
            </a:xfrm>
            <a:prstGeom prst="rect">
              <a:avLst/>
            </a:prstGeom>
          </p:spPr>
          <p:txBody>
            <a:bodyPr lIns="308585" tIns="154292" rIns="308585" bIns="154292" anchor="ctr"/>
            <a:lstStyle>
              <a:lvl1pPr algn="ctr" defTabSz="3240359" rtl="0" eaLnBrk="1" latinLnBrk="1" hangingPunct="1">
                <a:spcBef>
                  <a:spcPct val="0"/>
                </a:spcBef>
                <a:buNone/>
                <a:defRPr sz="15600" kern="1200">
                  <a:solidFill>
                    <a:schemeClr val="tx1"/>
                  </a:solidFill>
                  <a:latin typeface="+mj-lt"/>
                  <a:ea typeface="+mj-ea"/>
                  <a:cs typeface="+mj-cs"/>
                </a:defRPr>
              </a:lvl1pPr>
            </a:lstStyle>
            <a:p>
              <a:pPr defTabSz="870797" fontAlgn="auto" latinLnBrk="0">
                <a:spcBef>
                  <a:spcPts val="0"/>
                </a:spcBef>
                <a:spcAft>
                  <a:spcPts val="0"/>
                </a:spcAft>
                <a:defRPr/>
              </a:pPr>
              <a:r>
                <a:rPr lang="en-US" altLang="zh-TW" sz="4200" b="1" kern="0" dirty="0">
                  <a:solidFill>
                    <a:schemeClr val="bg1"/>
                  </a:solidFill>
                  <a:latin typeface="Trebuchet MS" panose="020B0603020202020204" pitchFamily="34" charset="0"/>
                  <a:cs typeface="Arial" panose="020B0604020202020204" pitchFamily="34" charset="0"/>
                </a:rPr>
                <a:t>Acknowledgement</a:t>
              </a:r>
            </a:p>
          </p:txBody>
        </p:sp>
      </p:grpSp>
      <p:sp>
        <p:nvSpPr>
          <p:cNvPr id="69" name="Rectangle 90">
            <a:extLst>
              <a:ext uri="{FF2B5EF4-FFF2-40B4-BE49-F238E27FC236}">
                <a16:creationId xmlns:a16="http://schemas.microsoft.com/office/drawing/2014/main" id="{04A7ED56-B976-40A8-8FF7-A6CC9255A8A9}"/>
              </a:ext>
            </a:extLst>
          </p:cNvPr>
          <p:cNvSpPr>
            <a:spLocks noChangeArrowheads="1"/>
          </p:cNvSpPr>
          <p:nvPr/>
        </p:nvSpPr>
        <p:spPr bwMode="auto">
          <a:xfrm>
            <a:off x="0" y="-206478"/>
            <a:ext cx="302752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ko-KR" altLang="en-US"/>
          </a:p>
        </p:txBody>
      </p:sp>
      <p:sp>
        <p:nvSpPr>
          <p:cNvPr id="48" name="직사각형 29">
            <a:extLst>
              <a:ext uri="{FF2B5EF4-FFF2-40B4-BE49-F238E27FC236}">
                <a16:creationId xmlns:a16="http://schemas.microsoft.com/office/drawing/2014/main" id="{9CD4A433-99D1-42B9-9FC4-78516610D10E}"/>
              </a:ext>
            </a:extLst>
          </p:cNvPr>
          <p:cNvSpPr>
            <a:spLocks noChangeArrowheads="1"/>
          </p:cNvSpPr>
          <p:nvPr/>
        </p:nvSpPr>
        <p:spPr bwMode="auto">
          <a:xfrm>
            <a:off x="42023" y="5787794"/>
            <a:ext cx="28723478" cy="1133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47284" tIns="73642" rIns="147284" bIns="73642">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algn="ctr"/>
            <a:r>
              <a:rPr lang="en-US" altLang="ko-KR" sz="3200" dirty="0">
                <a:latin typeface="Trebuchet MS" panose="020B0603020202020204" pitchFamily="34" charset="0"/>
                <a:cs typeface="Arial" panose="020B0604020202020204" pitchFamily="34" charset="0"/>
              </a:rPr>
              <a:t>Donghyeok</a:t>
            </a:r>
            <a:r>
              <a:rPr lang="ko-KR" altLang="en-US" sz="3200" dirty="0">
                <a:latin typeface="Trebuchet MS" panose="020B0603020202020204" pitchFamily="34" charset="0"/>
                <a:cs typeface="Arial" panose="020B0604020202020204" pitchFamily="34" charset="0"/>
              </a:rPr>
              <a:t> </a:t>
            </a:r>
            <a:r>
              <a:rPr lang="en-US" altLang="ko-KR" sz="3200" dirty="0">
                <a:latin typeface="Trebuchet MS" panose="020B0603020202020204" pitchFamily="34" charset="0"/>
                <a:cs typeface="Arial" panose="020B0604020202020204" pitchFamily="34" charset="0"/>
              </a:rPr>
              <a:t>Cho</a:t>
            </a:r>
            <a:r>
              <a:rPr lang="en-US" altLang="ko-KR" sz="3200" baseline="30000" dirty="0">
                <a:latin typeface="Trebuchet MS" panose="020B0603020202020204" pitchFamily="34" charset="0"/>
                <a:cs typeface="Arial" panose="020B0604020202020204" pitchFamily="34" charset="0"/>
              </a:rPr>
              <a:t>1</a:t>
            </a:r>
            <a:r>
              <a:rPr lang="en-US" altLang="ko-KR" sz="3200" dirty="0">
                <a:latin typeface="Trebuchet MS" panose="020B0603020202020204" pitchFamily="34" charset="0"/>
                <a:cs typeface="Arial" panose="020B0604020202020204" pitchFamily="34" charset="0"/>
              </a:rPr>
              <a:t> and </a:t>
            </a:r>
            <a:r>
              <a:rPr lang="en-US" altLang="ko-KR" sz="3200" dirty="0" err="1">
                <a:latin typeface="Trebuchet MS" panose="020B0603020202020204" pitchFamily="34" charset="0"/>
                <a:cs typeface="Arial" panose="020B0604020202020204" pitchFamily="34" charset="0"/>
              </a:rPr>
              <a:t>SeongHwan</a:t>
            </a:r>
            <a:r>
              <a:rPr lang="en-US" altLang="ko-KR" sz="3200" dirty="0">
                <a:latin typeface="Trebuchet MS" panose="020B0603020202020204" pitchFamily="34" charset="0"/>
                <a:cs typeface="Arial" panose="020B0604020202020204" pitchFamily="34" charset="0"/>
              </a:rPr>
              <a:t> Cho</a:t>
            </a:r>
            <a:r>
              <a:rPr lang="en-US" altLang="ko-KR" sz="3200" baseline="30000" dirty="0">
                <a:latin typeface="Trebuchet MS" panose="020B0603020202020204" pitchFamily="34" charset="0"/>
                <a:cs typeface="Arial" panose="020B0604020202020204" pitchFamily="34" charset="0"/>
              </a:rPr>
              <a:t>1</a:t>
            </a:r>
          </a:p>
          <a:p>
            <a:pPr algn="ctr"/>
            <a:r>
              <a:rPr lang="en-US" altLang="ja-JP" sz="3200" baseline="30000" dirty="0">
                <a:latin typeface="Trebuchet MS" panose="020B0603020202020204" pitchFamily="34" charset="0"/>
                <a:cs typeface="Arial" panose="020B0604020202020204" pitchFamily="34" charset="0"/>
              </a:rPr>
              <a:t>1</a:t>
            </a:r>
            <a:r>
              <a:rPr lang="en-US" altLang="ja-JP" sz="3200" dirty="0">
                <a:latin typeface="Trebuchet MS" panose="020B0603020202020204" pitchFamily="34" charset="0"/>
                <a:cs typeface="Arial" panose="020B0604020202020204" pitchFamily="34" charset="0"/>
              </a:rPr>
              <a:t>KAIST, Daejeon, Korea</a:t>
            </a:r>
          </a:p>
        </p:txBody>
      </p:sp>
      <p:sp>
        <p:nvSpPr>
          <p:cNvPr id="53" name="직사각형 52">
            <a:extLst>
              <a:ext uri="{FF2B5EF4-FFF2-40B4-BE49-F238E27FC236}">
                <a16:creationId xmlns:a16="http://schemas.microsoft.com/office/drawing/2014/main" id="{E2FA2134-4AD2-4734-972C-A244B85572C0}"/>
              </a:ext>
            </a:extLst>
          </p:cNvPr>
          <p:cNvSpPr/>
          <p:nvPr/>
        </p:nvSpPr>
        <p:spPr bwMode="auto">
          <a:xfrm>
            <a:off x="446463" y="26408541"/>
            <a:ext cx="14329991" cy="67414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ko-KR" sz="3600" b="1" dirty="0">
                <a:latin typeface="Trebuchet MS" panose="020B0603020202020204" pitchFamily="34" charset="0"/>
              </a:rPr>
              <a:t> Proposed Current-Amplification-Based Analog LDO</a:t>
            </a:r>
          </a:p>
        </p:txBody>
      </p:sp>
      <p:grpSp>
        <p:nvGrpSpPr>
          <p:cNvPr id="54" name="그룹 77">
            <a:extLst>
              <a:ext uri="{FF2B5EF4-FFF2-40B4-BE49-F238E27FC236}">
                <a16:creationId xmlns:a16="http://schemas.microsoft.com/office/drawing/2014/main" id="{2C7E216A-DD30-49FA-A953-7E364CDB5B23}"/>
              </a:ext>
            </a:extLst>
          </p:cNvPr>
          <p:cNvGrpSpPr>
            <a:grpSpLocks/>
          </p:cNvGrpSpPr>
          <p:nvPr/>
        </p:nvGrpSpPr>
        <p:grpSpPr bwMode="auto">
          <a:xfrm>
            <a:off x="15137606" y="7489304"/>
            <a:ext cx="14552081" cy="703118"/>
            <a:chOff x="59946" y="3431357"/>
            <a:chExt cx="9479021" cy="672726"/>
          </a:xfrm>
        </p:grpSpPr>
        <p:sp>
          <p:nvSpPr>
            <p:cNvPr id="59" name="직사각형 58">
              <a:extLst>
                <a:ext uri="{FF2B5EF4-FFF2-40B4-BE49-F238E27FC236}">
                  <a16:creationId xmlns:a16="http://schemas.microsoft.com/office/drawing/2014/main" id="{2ED62E80-E004-4318-AD6E-2A1F86909349}"/>
                </a:ext>
              </a:extLst>
            </p:cNvPr>
            <p:cNvSpPr/>
            <p:nvPr/>
          </p:nvSpPr>
          <p:spPr>
            <a:xfrm>
              <a:off x="244851" y="3444491"/>
              <a:ext cx="9294116" cy="64646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ko-KR" altLang="en-US" sz="4200" dirty="0">
                <a:latin typeface="Trebuchet MS" panose="020B0603020202020204" pitchFamily="34" charset="0"/>
              </a:endParaRPr>
            </a:p>
          </p:txBody>
        </p:sp>
        <p:sp>
          <p:nvSpPr>
            <p:cNvPr id="60" name="Rectangle 2">
              <a:extLst>
                <a:ext uri="{FF2B5EF4-FFF2-40B4-BE49-F238E27FC236}">
                  <a16:creationId xmlns:a16="http://schemas.microsoft.com/office/drawing/2014/main" id="{13D3A4CF-6F9F-4997-AB49-2B50B2432DF2}"/>
                </a:ext>
              </a:extLst>
            </p:cNvPr>
            <p:cNvSpPr txBox="1">
              <a:spLocks noChangeArrowheads="1"/>
            </p:cNvSpPr>
            <p:nvPr/>
          </p:nvSpPr>
          <p:spPr>
            <a:xfrm>
              <a:off x="59946" y="3431357"/>
              <a:ext cx="9296032" cy="672726"/>
            </a:xfrm>
            <a:prstGeom prst="rect">
              <a:avLst/>
            </a:prstGeom>
          </p:spPr>
          <p:txBody>
            <a:bodyPr lIns="308585" tIns="154292" rIns="308585" bIns="154292" anchor="ctr"/>
            <a:lstStyle>
              <a:lvl1pPr algn="ctr" defTabSz="3240359" rtl="0" eaLnBrk="1" latinLnBrk="1" hangingPunct="1">
                <a:spcBef>
                  <a:spcPct val="0"/>
                </a:spcBef>
                <a:buNone/>
                <a:defRPr sz="15600" kern="1200">
                  <a:solidFill>
                    <a:schemeClr val="tx1"/>
                  </a:solidFill>
                  <a:latin typeface="+mj-lt"/>
                  <a:ea typeface="+mj-ea"/>
                  <a:cs typeface="+mj-cs"/>
                </a:defRPr>
              </a:lvl1pPr>
            </a:lstStyle>
            <a:p>
              <a:pPr defTabSz="870797" fontAlgn="auto" latinLnBrk="0">
                <a:spcBef>
                  <a:spcPts val="0"/>
                </a:spcBef>
                <a:spcAft>
                  <a:spcPts val="0"/>
                </a:spcAft>
                <a:defRPr/>
              </a:pPr>
              <a:r>
                <a:rPr lang="en-US" altLang="zh-TW" sz="4200" b="1" kern="0" dirty="0">
                  <a:solidFill>
                    <a:schemeClr val="bg1"/>
                  </a:solidFill>
                  <a:latin typeface="Trebuchet MS" panose="020B0603020202020204" pitchFamily="34" charset="0"/>
                  <a:cs typeface="Arial" panose="020B0604020202020204" pitchFamily="34" charset="0"/>
                </a:rPr>
                <a:t>Implementation, Measurement Results</a:t>
              </a:r>
            </a:p>
          </p:txBody>
        </p:sp>
      </p:grpSp>
      <p:sp>
        <p:nvSpPr>
          <p:cNvPr id="44" name="TextBox 43">
            <a:extLst>
              <a:ext uri="{FF2B5EF4-FFF2-40B4-BE49-F238E27FC236}">
                <a16:creationId xmlns:a16="http://schemas.microsoft.com/office/drawing/2014/main" id="{82EA1D19-A05F-45AC-A2BA-55BB8CD51171}"/>
              </a:ext>
            </a:extLst>
          </p:cNvPr>
          <p:cNvSpPr txBox="1"/>
          <p:nvPr/>
        </p:nvSpPr>
        <p:spPr>
          <a:xfrm>
            <a:off x="451262" y="35028585"/>
            <a:ext cx="14270078" cy="584775"/>
          </a:xfrm>
          <a:prstGeom prst="rect">
            <a:avLst/>
          </a:prstGeom>
          <a:noFill/>
        </p:spPr>
        <p:txBody>
          <a:bodyPr wrap="square" rtlCol="0" anchor="ctr" anchorCtr="0">
            <a:spAutoFit/>
          </a:bodyPr>
          <a:lstStyle/>
          <a:p>
            <a:pPr algn="ctr"/>
            <a:r>
              <a:rPr lang="en-US" altLang="ko-KR" sz="3200" b="1" dirty="0"/>
              <a:t>Conventional analog LDO (a) and the proposed current-amplification-based LDO (b)</a:t>
            </a:r>
            <a:endParaRPr lang="en-US" altLang="ko-KR" sz="3200" dirty="0"/>
          </a:p>
        </p:txBody>
      </p:sp>
      <p:sp>
        <p:nvSpPr>
          <p:cNvPr id="45" name="TextBox 44">
            <a:extLst>
              <a:ext uri="{FF2B5EF4-FFF2-40B4-BE49-F238E27FC236}">
                <a16:creationId xmlns:a16="http://schemas.microsoft.com/office/drawing/2014/main" id="{CCDE8915-DE46-45E5-836E-27F34B49F200}"/>
              </a:ext>
            </a:extLst>
          </p:cNvPr>
          <p:cNvSpPr txBox="1"/>
          <p:nvPr/>
        </p:nvSpPr>
        <p:spPr>
          <a:xfrm>
            <a:off x="15590391" y="30630963"/>
            <a:ext cx="13851136" cy="1077218"/>
          </a:xfrm>
          <a:prstGeom prst="rect">
            <a:avLst/>
          </a:prstGeom>
          <a:noFill/>
        </p:spPr>
        <p:txBody>
          <a:bodyPr wrap="square" rtlCol="0" anchor="ctr" anchorCtr="0">
            <a:spAutoFit/>
          </a:bodyPr>
          <a:lstStyle/>
          <a:p>
            <a:pPr algn="ctr"/>
            <a:r>
              <a:rPr lang="en-US" altLang="ko-KR" sz="3200" b="1" dirty="0"/>
              <a:t>Measured transient waveform when 1MHz AC input is applied at 30mV dropout with the following load conditions: (a) 0mA (b) 10mA (c) 50mA (d) 200mA</a:t>
            </a:r>
            <a:endParaRPr lang="en-US" altLang="ko-KR" sz="3200" dirty="0"/>
          </a:p>
        </p:txBody>
      </p:sp>
      <p:sp>
        <p:nvSpPr>
          <p:cNvPr id="46" name="TextBox 45">
            <a:extLst>
              <a:ext uri="{FF2B5EF4-FFF2-40B4-BE49-F238E27FC236}">
                <a16:creationId xmlns:a16="http://schemas.microsoft.com/office/drawing/2014/main" id="{F5BDC6FF-508F-47B2-9997-042AFFDB8C88}"/>
              </a:ext>
            </a:extLst>
          </p:cNvPr>
          <p:cNvSpPr txBox="1"/>
          <p:nvPr/>
        </p:nvSpPr>
        <p:spPr>
          <a:xfrm>
            <a:off x="15590391" y="11796125"/>
            <a:ext cx="13851136" cy="584775"/>
          </a:xfrm>
          <a:prstGeom prst="rect">
            <a:avLst/>
          </a:prstGeom>
          <a:noFill/>
        </p:spPr>
        <p:txBody>
          <a:bodyPr wrap="square" rtlCol="0" anchor="ctr" anchorCtr="0">
            <a:spAutoFit/>
          </a:bodyPr>
          <a:lstStyle/>
          <a:p>
            <a:pPr algn="ctr"/>
            <a:r>
              <a:rPr lang="en-US" altLang="ko-KR" sz="3200" b="1" dirty="0"/>
              <a:t>Implemented Analog LDO</a:t>
            </a:r>
            <a:endParaRPr lang="en-US" altLang="ko-KR" sz="3200" dirty="0"/>
          </a:p>
        </p:txBody>
      </p:sp>
      <p:graphicFrame>
        <p:nvGraphicFramePr>
          <p:cNvPr id="23" name="개체 22">
            <a:extLst>
              <a:ext uri="{FF2B5EF4-FFF2-40B4-BE49-F238E27FC236}">
                <a16:creationId xmlns:a16="http://schemas.microsoft.com/office/drawing/2014/main" id="{CA5C486F-1903-49FC-AB63-C9D84E029F6B}"/>
              </a:ext>
            </a:extLst>
          </p:cNvPr>
          <p:cNvGraphicFramePr>
            <a:graphicFrameLocks noChangeAspect="1"/>
          </p:cNvGraphicFramePr>
          <p:nvPr>
            <p:extLst>
              <p:ext uri="{D42A27DB-BD31-4B8C-83A1-F6EECF244321}">
                <p14:modId xmlns:p14="http://schemas.microsoft.com/office/powerpoint/2010/main" val="2547193997"/>
              </p:ext>
            </p:extLst>
          </p:nvPr>
        </p:nvGraphicFramePr>
        <p:xfrm>
          <a:off x="862250" y="17876254"/>
          <a:ext cx="13720916" cy="4155719"/>
        </p:xfrm>
        <a:graphic>
          <a:graphicData uri="http://schemas.openxmlformats.org/presentationml/2006/ole">
            <mc:AlternateContent xmlns:mc="http://schemas.openxmlformats.org/markup-compatibility/2006">
              <mc:Choice xmlns:v="urn:schemas-microsoft-com:vml" Requires="v">
                <p:oleObj name="Visio" r:id="rId2" imgW="17275807" imgH="5230775" progId="Visio.Drawing.15">
                  <p:embed/>
                </p:oleObj>
              </mc:Choice>
              <mc:Fallback>
                <p:oleObj name="Visio" r:id="rId2" imgW="17275807" imgH="5230775" progId="Visio.Drawing.15">
                  <p:embed/>
                  <p:pic>
                    <p:nvPicPr>
                      <p:cNvPr id="0"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250" y="17876254"/>
                        <a:ext cx="13720916" cy="4155719"/>
                      </a:xfrm>
                      <a:prstGeom prst="rect">
                        <a:avLst/>
                      </a:prstGeom>
                      <a:noFill/>
                    </p:spPr>
                  </p:pic>
                </p:oleObj>
              </mc:Fallback>
            </mc:AlternateContent>
          </a:graphicData>
        </a:graphic>
      </p:graphicFrame>
      <p:sp>
        <p:nvSpPr>
          <p:cNvPr id="52" name="TextBox 51">
            <a:extLst>
              <a:ext uri="{FF2B5EF4-FFF2-40B4-BE49-F238E27FC236}">
                <a16:creationId xmlns:a16="http://schemas.microsoft.com/office/drawing/2014/main" id="{3E1DA2CD-F30E-4BD8-9383-CA7A6767272D}"/>
              </a:ext>
            </a:extLst>
          </p:cNvPr>
          <p:cNvSpPr txBox="1"/>
          <p:nvPr/>
        </p:nvSpPr>
        <p:spPr>
          <a:xfrm>
            <a:off x="660733" y="23796971"/>
            <a:ext cx="13851136" cy="1569660"/>
          </a:xfrm>
          <a:prstGeom prst="rect">
            <a:avLst/>
          </a:prstGeom>
          <a:noFill/>
        </p:spPr>
        <p:txBody>
          <a:bodyPr wrap="square" rtlCol="0" anchor="ctr" anchorCtr="0">
            <a:spAutoFit/>
          </a:bodyPr>
          <a:lstStyle/>
          <a:p>
            <a:r>
              <a:rPr lang="en-US" altLang="ko-KR" sz="3200" b="1" dirty="0"/>
              <a:t>- Output-capacitor-less LDO’s output can be considered as a resistance. </a:t>
            </a:r>
          </a:p>
          <a:p>
            <a:r>
              <a:rPr lang="en-US" altLang="ko-KR" sz="3200" b="1" dirty="0"/>
              <a:t>- As it undergoes abrupt droop when steep load step is applied, shorter peak response time is required than edge time to suppress droop.</a:t>
            </a:r>
            <a:endParaRPr lang="en-US" altLang="ko-KR" sz="3200" dirty="0"/>
          </a:p>
        </p:txBody>
      </p:sp>
      <p:sp>
        <p:nvSpPr>
          <p:cNvPr id="55" name="TextBox 54">
            <a:extLst>
              <a:ext uri="{FF2B5EF4-FFF2-40B4-BE49-F238E27FC236}">
                <a16:creationId xmlns:a16="http://schemas.microsoft.com/office/drawing/2014/main" id="{5BA5B0EA-2BBC-4C56-BA60-B2995550DD1B}"/>
              </a:ext>
            </a:extLst>
          </p:cNvPr>
          <p:cNvSpPr txBox="1"/>
          <p:nvPr/>
        </p:nvSpPr>
        <p:spPr>
          <a:xfrm>
            <a:off x="726527" y="22243785"/>
            <a:ext cx="13851136" cy="584775"/>
          </a:xfrm>
          <a:prstGeom prst="rect">
            <a:avLst/>
          </a:prstGeom>
          <a:noFill/>
        </p:spPr>
        <p:txBody>
          <a:bodyPr wrap="square" rtlCol="0" anchor="ctr" anchorCtr="0">
            <a:spAutoFit/>
          </a:bodyPr>
          <a:lstStyle/>
          <a:p>
            <a:pPr algn="ctr"/>
            <a:r>
              <a:rPr lang="en-US" altLang="ko-KR" sz="3200" b="1" dirty="0"/>
              <a:t>Droop response of an output-capacitor-less LDO</a:t>
            </a:r>
            <a:endParaRPr lang="en-US" altLang="ko-KR" sz="3200" dirty="0"/>
          </a:p>
        </p:txBody>
      </p:sp>
      <p:pic>
        <p:nvPicPr>
          <p:cNvPr id="32" name="그림 31">
            <a:extLst>
              <a:ext uri="{FF2B5EF4-FFF2-40B4-BE49-F238E27FC236}">
                <a16:creationId xmlns:a16="http://schemas.microsoft.com/office/drawing/2014/main" id="{76D22D06-56EB-425F-859F-1BCD59AECAC9}"/>
              </a:ext>
            </a:extLst>
          </p:cNvPr>
          <p:cNvPicPr>
            <a:picLocks noChangeAspect="1"/>
          </p:cNvPicPr>
          <p:nvPr/>
        </p:nvPicPr>
        <p:blipFill>
          <a:blip r:embed="rId4"/>
          <a:stretch>
            <a:fillRect/>
          </a:stretch>
        </p:blipFill>
        <p:spPr>
          <a:xfrm>
            <a:off x="726527" y="28096241"/>
            <a:ext cx="13992363" cy="6614873"/>
          </a:xfrm>
          <a:prstGeom prst="rect">
            <a:avLst/>
          </a:prstGeom>
        </p:spPr>
      </p:pic>
      <p:sp>
        <p:nvSpPr>
          <p:cNvPr id="63" name="TextBox 62">
            <a:extLst>
              <a:ext uri="{FF2B5EF4-FFF2-40B4-BE49-F238E27FC236}">
                <a16:creationId xmlns:a16="http://schemas.microsoft.com/office/drawing/2014/main" id="{602E68F4-6B4E-424B-AF89-582ECF17CB36}"/>
              </a:ext>
            </a:extLst>
          </p:cNvPr>
          <p:cNvSpPr txBox="1"/>
          <p:nvPr/>
        </p:nvSpPr>
        <p:spPr>
          <a:xfrm>
            <a:off x="660733" y="36290139"/>
            <a:ext cx="13851136" cy="2062103"/>
          </a:xfrm>
          <a:prstGeom prst="rect">
            <a:avLst/>
          </a:prstGeom>
          <a:noFill/>
        </p:spPr>
        <p:txBody>
          <a:bodyPr wrap="square" rtlCol="0" anchor="ctr" anchorCtr="0">
            <a:spAutoFit/>
          </a:bodyPr>
          <a:lstStyle/>
          <a:p>
            <a:r>
              <a:rPr lang="en-US" altLang="ko-KR" sz="3200" b="1" dirty="0"/>
              <a:t>- Current amplifier is inserted between error amplifier and pass transistor.</a:t>
            </a:r>
          </a:p>
          <a:p>
            <a:r>
              <a:rPr lang="en-US" altLang="ko-KR" sz="3200" b="1" dirty="0"/>
              <a:t>- Error amplifier now behaves as transconductance stage as current amplifier has low input impedance.</a:t>
            </a:r>
          </a:p>
          <a:p>
            <a:r>
              <a:rPr lang="en-US" altLang="ko-KR" sz="3200" b="1" dirty="0"/>
              <a:t>- Current amplifier amplifies only error current from the transconductance stage.</a:t>
            </a:r>
          </a:p>
        </p:txBody>
      </p:sp>
      <p:pic>
        <p:nvPicPr>
          <p:cNvPr id="33" name="그림 32">
            <a:extLst>
              <a:ext uri="{FF2B5EF4-FFF2-40B4-BE49-F238E27FC236}">
                <a16:creationId xmlns:a16="http://schemas.microsoft.com/office/drawing/2014/main" id="{82F5C085-7EFA-42C7-AFC2-0B2288737C65}"/>
              </a:ext>
            </a:extLst>
          </p:cNvPr>
          <p:cNvPicPr>
            <a:picLocks noChangeAspect="1"/>
          </p:cNvPicPr>
          <p:nvPr/>
        </p:nvPicPr>
        <p:blipFill>
          <a:blip r:embed="rId5"/>
          <a:stretch>
            <a:fillRect/>
          </a:stretch>
        </p:blipFill>
        <p:spPr>
          <a:xfrm>
            <a:off x="17908598" y="8548347"/>
            <a:ext cx="9423649" cy="3201717"/>
          </a:xfrm>
          <a:prstGeom prst="rect">
            <a:avLst/>
          </a:prstGeom>
        </p:spPr>
      </p:pic>
      <p:grpSp>
        <p:nvGrpSpPr>
          <p:cNvPr id="36" name="그룹 35">
            <a:extLst>
              <a:ext uri="{FF2B5EF4-FFF2-40B4-BE49-F238E27FC236}">
                <a16:creationId xmlns:a16="http://schemas.microsoft.com/office/drawing/2014/main" id="{FA76DBA1-E2BB-4D20-8382-EAB3E4D856EF}"/>
              </a:ext>
            </a:extLst>
          </p:cNvPr>
          <p:cNvGrpSpPr/>
          <p:nvPr/>
        </p:nvGrpSpPr>
        <p:grpSpPr>
          <a:xfrm>
            <a:off x="16540096" y="21426594"/>
            <a:ext cx="12138443" cy="8429287"/>
            <a:chOff x="16354718" y="7910580"/>
            <a:chExt cx="16408536" cy="11687037"/>
          </a:xfrm>
        </p:grpSpPr>
        <p:pic>
          <p:nvPicPr>
            <p:cNvPr id="64" name="그림 63">
              <a:extLst>
                <a:ext uri="{FF2B5EF4-FFF2-40B4-BE49-F238E27FC236}">
                  <a16:creationId xmlns:a16="http://schemas.microsoft.com/office/drawing/2014/main" id="{5A4ABF16-AE81-467D-B126-8F995BF0FB05}"/>
                </a:ext>
              </a:extLst>
            </p:cNvPr>
            <p:cNvPicPr/>
            <p:nvPr/>
          </p:nvPicPr>
          <p:blipFill rotWithShape="1">
            <a:blip r:embed="rId6" cstate="print">
              <a:extLst>
                <a:ext uri="{28A0092B-C50C-407E-A947-70E740481C1C}">
                  <a14:useLocalDpi xmlns:a14="http://schemas.microsoft.com/office/drawing/2010/main" val="0"/>
                </a:ext>
              </a:extLst>
            </a:blip>
            <a:srcRect b="48614"/>
            <a:stretch/>
          </p:blipFill>
          <p:spPr bwMode="auto">
            <a:xfrm>
              <a:off x="16360785" y="7910580"/>
              <a:ext cx="7995506" cy="5453345"/>
            </a:xfrm>
            <a:prstGeom prst="rect">
              <a:avLst/>
            </a:prstGeom>
            <a:noFill/>
            <a:ln>
              <a:noFill/>
            </a:ln>
            <a:extLst>
              <a:ext uri="{53640926-AAD7-44D8-BBD7-CCE9431645EC}">
                <a14:shadowObscured xmlns:a14="http://schemas.microsoft.com/office/drawing/2010/main"/>
              </a:ext>
            </a:extLst>
          </p:spPr>
        </p:pic>
        <p:pic>
          <p:nvPicPr>
            <p:cNvPr id="70" name="그림 69">
              <a:extLst>
                <a:ext uri="{FF2B5EF4-FFF2-40B4-BE49-F238E27FC236}">
                  <a16:creationId xmlns:a16="http://schemas.microsoft.com/office/drawing/2014/main" id="{AA904978-0310-4FB5-8268-26A6DBF6F2F7}"/>
                </a:ext>
              </a:extLst>
            </p:cNvPr>
            <p:cNvPicPr/>
            <p:nvPr/>
          </p:nvPicPr>
          <p:blipFill rotWithShape="1">
            <a:blip r:embed="rId6" cstate="print">
              <a:extLst>
                <a:ext uri="{28A0092B-C50C-407E-A947-70E740481C1C}">
                  <a14:useLocalDpi xmlns:a14="http://schemas.microsoft.com/office/drawing/2010/main" val="0"/>
                </a:ext>
              </a:extLst>
            </a:blip>
            <a:srcRect b="48614"/>
            <a:stretch/>
          </p:blipFill>
          <p:spPr bwMode="auto">
            <a:xfrm>
              <a:off x="24767748" y="8007676"/>
              <a:ext cx="7995506" cy="5453345"/>
            </a:xfrm>
            <a:prstGeom prst="rect">
              <a:avLst/>
            </a:prstGeom>
            <a:noFill/>
            <a:ln>
              <a:noFill/>
            </a:ln>
            <a:extLst>
              <a:ext uri="{53640926-AAD7-44D8-BBD7-CCE9431645EC}">
                <a14:shadowObscured xmlns:a14="http://schemas.microsoft.com/office/drawing/2010/main"/>
              </a:ext>
            </a:extLst>
          </p:spPr>
        </p:pic>
        <p:pic>
          <p:nvPicPr>
            <p:cNvPr id="71" name="그림 70">
              <a:extLst>
                <a:ext uri="{FF2B5EF4-FFF2-40B4-BE49-F238E27FC236}">
                  <a16:creationId xmlns:a16="http://schemas.microsoft.com/office/drawing/2014/main" id="{D5E24C83-B12E-4378-A883-383B475F12CE}"/>
                </a:ext>
              </a:extLst>
            </p:cNvPr>
            <p:cNvPicPr/>
            <p:nvPr/>
          </p:nvPicPr>
          <p:blipFill rotWithShape="1">
            <a:blip r:embed="rId7" cstate="print">
              <a:extLst>
                <a:ext uri="{28A0092B-C50C-407E-A947-70E740481C1C}">
                  <a14:useLocalDpi xmlns:a14="http://schemas.microsoft.com/office/drawing/2010/main" val="0"/>
                </a:ext>
              </a:extLst>
            </a:blip>
            <a:srcRect b="44861"/>
            <a:stretch/>
          </p:blipFill>
          <p:spPr bwMode="auto">
            <a:xfrm>
              <a:off x="24767748" y="14143667"/>
              <a:ext cx="7995506" cy="5440224"/>
            </a:xfrm>
            <a:prstGeom prst="rect">
              <a:avLst/>
            </a:prstGeom>
            <a:noFill/>
            <a:ln>
              <a:noFill/>
            </a:ln>
            <a:extLst>
              <a:ext uri="{53640926-AAD7-44D8-BBD7-CCE9431645EC}">
                <a14:shadowObscured xmlns:a14="http://schemas.microsoft.com/office/drawing/2010/main"/>
              </a:ext>
            </a:extLst>
          </p:spPr>
        </p:pic>
        <p:pic>
          <p:nvPicPr>
            <p:cNvPr id="35" name="그림 34">
              <a:extLst>
                <a:ext uri="{FF2B5EF4-FFF2-40B4-BE49-F238E27FC236}">
                  <a16:creationId xmlns:a16="http://schemas.microsoft.com/office/drawing/2014/main" id="{0548F4DF-AED3-4AFD-9AAA-F7776500D9B0}"/>
                </a:ext>
              </a:extLst>
            </p:cNvPr>
            <p:cNvPicPr>
              <a:picLocks noChangeAspect="1"/>
            </p:cNvPicPr>
            <p:nvPr/>
          </p:nvPicPr>
          <p:blipFill rotWithShape="1">
            <a:blip r:embed="rId8">
              <a:extLst>
                <a:ext uri="{28A0092B-C50C-407E-A947-70E740481C1C}">
                  <a14:useLocalDpi xmlns:a14="http://schemas.microsoft.com/office/drawing/2010/main" val="0"/>
                </a:ext>
              </a:extLst>
            </a:blip>
            <a:srcRect b="48698"/>
            <a:stretch/>
          </p:blipFill>
          <p:spPr>
            <a:xfrm>
              <a:off x="16354718" y="14143667"/>
              <a:ext cx="8008439" cy="5453950"/>
            </a:xfrm>
            <a:prstGeom prst="rect">
              <a:avLst/>
            </a:prstGeom>
          </p:spPr>
        </p:pic>
      </p:grpSp>
      <p:sp>
        <p:nvSpPr>
          <p:cNvPr id="72" name="TextBox 71">
            <a:extLst>
              <a:ext uri="{FF2B5EF4-FFF2-40B4-BE49-F238E27FC236}">
                <a16:creationId xmlns:a16="http://schemas.microsoft.com/office/drawing/2014/main" id="{8456FE81-1BBF-4E8F-9F73-CE5D0BEFF988}"/>
              </a:ext>
            </a:extLst>
          </p:cNvPr>
          <p:cNvSpPr txBox="1"/>
          <p:nvPr/>
        </p:nvSpPr>
        <p:spPr>
          <a:xfrm>
            <a:off x="15977614" y="36927674"/>
            <a:ext cx="13851136" cy="584775"/>
          </a:xfrm>
          <a:prstGeom prst="rect">
            <a:avLst/>
          </a:prstGeom>
          <a:noFill/>
        </p:spPr>
        <p:txBody>
          <a:bodyPr wrap="square" rtlCol="0" anchor="ctr" anchorCtr="0">
            <a:spAutoFit/>
          </a:bodyPr>
          <a:lstStyle/>
          <a:p>
            <a:pPr algn="ctr"/>
            <a:r>
              <a:rPr lang="en-US" altLang="ko-KR" sz="3200" b="1" dirty="0"/>
              <a:t>(a)                                                                 (b)</a:t>
            </a:r>
            <a:endParaRPr lang="en-US" altLang="ko-KR" sz="3200" dirty="0"/>
          </a:p>
        </p:txBody>
      </p:sp>
      <p:sp>
        <p:nvSpPr>
          <p:cNvPr id="73" name="TextBox 72">
            <a:extLst>
              <a:ext uri="{FF2B5EF4-FFF2-40B4-BE49-F238E27FC236}">
                <a16:creationId xmlns:a16="http://schemas.microsoft.com/office/drawing/2014/main" id="{AC98D648-D7FC-4A12-AA8C-CAFACFE111B9}"/>
              </a:ext>
            </a:extLst>
          </p:cNvPr>
          <p:cNvSpPr txBox="1"/>
          <p:nvPr/>
        </p:nvSpPr>
        <p:spPr>
          <a:xfrm>
            <a:off x="15977614" y="29908783"/>
            <a:ext cx="13851136" cy="584775"/>
          </a:xfrm>
          <a:prstGeom prst="rect">
            <a:avLst/>
          </a:prstGeom>
          <a:noFill/>
        </p:spPr>
        <p:txBody>
          <a:bodyPr wrap="square" rtlCol="0" anchor="ctr" anchorCtr="0">
            <a:spAutoFit/>
          </a:bodyPr>
          <a:lstStyle/>
          <a:p>
            <a:pPr algn="ctr"/>
            <a:r>
              <a:rPr lang="en-US" altLang="ko-KR" sz="3200" b="1" dirty="0"/>
              <a:t>(c)                                                                 (d)</a:t>
            </a:r>
            <a:endParaRPr lang="en-US" altLang="ko-KR" sz="3200" dirty="0"/>
          </a:p>
        </p:txBody>
      </p:sp>
      <p:pic>
        <p:nvPicPr>
          <p:cNvPr id="39" name="그림 38">
            <a:extLst>
              <a:ext uri="{FF2B5EF4-FFF2-40B4-BE49-F238E27FC236}">
                <a16:creationId xmlns:a16="http://schemas.microsoft.com/office/drawing/2014/main" id="{1399E0E1-ACDF-4517-A466-58BD6C361AB4}"/>
              </a:ext>
            </a:extLst>
          </p:cNvPr>
          <p:cNvPicPr>
            <a:picLocks noChangeAspect="1"/>
          </p:cNvPicPr>
          <p:nvPr/>
        </p:nvPicPr>
        <p:blipFill>
          <a:blip r:embed="rId9"/>
          <a:stretch>
            <a:fillRect/>
          </a:stretch>
        </p:blipFill>
        <p:spPr>
          <a:xfrm>
            <a:off x="19059064" y="12866366"/>
            <a:ext cx="6851741" cy="7192599"/>
          </a:xfrm>
          <a:prstGeom prst="rect">
            <a:avLst/>
          </a:prstGeom>
        </p:spPr>
      </p:pic>
      <p:sp>
        <p:nvSpPr>
          <p:cNvPr id="74" name="TextBox 73">
            <a:extLst>
              <a:ext uri="{FF2B5EF4-FFF2-40B4-BE49-F238E27FC236}">
                <a16:creationId xmlns:a16="http://schemas.microsoft.com/office/drawing/2014/main" id="{46D22B39-BB7B-4862-A430-CE2D2AE2B9DC}"/>
              </a:ext>
            </a:extLst>
          </p:cNvPr>
          <p:cNvSpPr txBox="1"/>
          <p:nvPr/>
        </p:nvSpPr>
        <p:spPr>
          <a:xfrm>
            <a:off x="15590391" y="20084718"/>
            <a:ext cx="13851136" cy="584775"/>
          </a:xfrm>
          <a:prstGeom prst="rect">
            <a:avLst/>
          </a:prstGeom>
          <a:noFill/>
        </p:spPr>
        <p:txBody>
          <a:bodyPr wrap="square" rtlCol="0" anchor="ctr" anchorCtr="0">
            <a:spAutoFit/>
          </a:bodyPr>
          <a:lstStyle/>
          <a:p>
            <a:pPr algn="ctr"/>
            <a:r>
              <a:rPr lang="en-US" altLang="ko-KR" sz="3200" b="1" dirty="0"/>
              <a:t>Chip micrograph</a:t>
            </a:r>
            <a:endParaRPr lang="en-US" altLang="ko-KR" sz="3200" dirty="0"/>
          </a:p>
        </p:txBody>
      </p:sp>
      <p:pic>
        <p:nvPicPr>
          <p:cNvPr id="75" name="그림 74" descr="\\rangers.kaist.ac.kr\Internal\01 Individuals\조동혁\논문 apply\ISSCC 2026 apply\Waveform_screenshot\5-2 1000-30mV 2p5M 10-180 1200ps or 500ps 450ps large.jpg">
            <a:extLst>
              <a:ext uri="{FF2B5EF4-FFF2-40B4-BE49-F238E27FC236}">
                <a16:creationId xmlns:a16="http://schemas.microsoft.com/office/drawing/2014/main" id="{E62186F9-A9CF-42B9-85A4-B1C858BD81B8}"/>
              </a:ext>
            </a:extLst>
          </p:cNvPr>
          <p:cNvPicPr/>
          <p:nvPr/>
        </p:nvPicPr>
        <p:blipFill rotWithShape="1">
          <a:blip r:embed="rId10" cstate="print">
            <a:extLst>
              <a:ext uri="{28A0092B-C50C-407E-A947-70E740481C1C}">
                <a14:useLocalDpi xmlns:a14="http://schemas.microsoft.com/office/drawing/2010/main" val="0"/>
              </a:ext>
            </a:extLst>
          </a:blip>
          <a:srcRect b="34388"/>
          <a:stretch/>
        </p:blipFill>
        <p:spPr bwMode="auto">
          <a:xfrm>
            <a:off x="16202558" y="32538800"/>
            <a:ext cx="6282377" cy="4313116"/>
          </a:xfrm>
          <a:prstGeom prst="rect">
            <a:avLst/>
          </a:prstGeom>
          <a:noFill/>
          <a:ln>
            <a:noFill/>
          </a:ln>
        </p:spPr>
      </p:pic>
      <p:sp>
        <p:nvSpPr>
          <p:cNvPr id="77" name="TextBox 76">
            <a:extLst>
              <a:ext uri="{FF2B5EF4-FFF2-40B4-BE49-F238E27FC236}">
                <a16:creationId xmlns:a16="http://schemas.microsoft.com/office/drawing/2014/main" id="{92E88646-0099-4BE9-88FA-A3A8E5FBD232}"/>
              </a:ext>
            </a:extLst>
          </p:cNvPr>
          <p:cNvSpPr txBox="1"/>
          <p:nvPr/>
        </p:nvSpPr>
        <p:spPr>
          <a:xfrm>
            <a:off x="15590391" y="37616604"/>
            <a:ext cx="13851136" cy="1077218"/>
          </a:xfrm>
          <a:prstGeom prst="rect">
            <a:avLst/>
          </a:prstGeom>
          <a:noFill/>
        </p:spPr>
        <p:txBody>
          <a:bodyPr wrap="square" rtlCol="0" anchor="ctr" anchorCtr="0">
            <a:spAutoFit/>
          </a:bodyPr>
          <a:lstStyle/>
          <a:p>
            <a:pPr algn="ctr"/>
            <a:r>
              <a:rPr lang="en-US" altLang="ko-KR" sz="3200" b="1" dirty="0"/>
              <a:t>Measured transient waveform when 170mA/1.2ns load is applied at 30mV dropout, 10mA initial current condition (a) and magnified waveform (b)</a:t>
            </a:r>
            <a:endParaRPr lang="en-US" altLang="ko-KR" sz="3200" dirty="0"/>
          </a:p>
        </p:txBody>
      </p:sp>
      <p:pic>
        <p:nvPicPr>
          <p:cNvPr id="78" name="그림 77" descr="\\rangers.kaist.ac.kr\Internal\01 Individuals\조동혁\논문 apply\ISSCC 2026 apply\Waveform_screenshot\5-2 1000-30mV 2p5M 10-180 1200ps or 500ps 450ps lmidium.jpg">
            <a:extLst>
              <a:ext uri="{FF2B5EF4-FFF2-40B4-BE49-F238E27FC236}">
                <a16:creationId xmlns:a16="http://schemas.microsoft.com/office/drawing/2014/main" id="{033F34AC-DAC9-429D-97B8-74E813C2FB0E}"/>
              </a:ext>
            </a:extLst>
          </p:cNvPr>
          <p:cNvPicPr/>
          <p:nvPr/>
        </p:nvPicPr>
        <p:blipFill rotWithShape="1">
          <a:blip r:embed="rId11" cstate="print">
            <a:extLst>
              <a:ext uri="{28A0092B-C50C-407E-A947-70E740481C1C}">
                <a14:useLocalDpi xmlns:a14="http://schemas.microsoft.com/office/drawing/2010/main" val="0"/>
              </a:ext>
            </a:extLst>
          </a:blip>
          <a:srcRect b="34609"/>
          <a:stretch/>
        </p:blipFill>
        <p:spPr bwMode="auto">
          <a:xfrm>
            <a:off x="22770195" y="32538798"/>
            <a:ext cx="6301659" cy="4313117"/>
          </a:xfrm>
          <a:prstGeom prst="rect">
            <a:avLst/>
          </a:prstGeom>
          <a:noFill/>
          <a:ln>
            <a:noFill/>
          </a:ln>
        </p:spPr>
      </p:pic>
      <p:sp>
        <p:nvSpPr>
          <p:cNvPr id="79" name="TextBox 78">
            <a:extLst>
              <a:ext uri="{FF2B5EF4-FFF2-40B4-BE49-F238E27FC236}">
                <a16:creationId xmlns:a16="http://schemas.microsoft.com/office/drawing/2014/main" id="{AB619DFB-9337-4CCF-A8F5-2DBEB9D12D3A}"/>
              </a:ext>
            </a:extLst>
          </p:cNvPr>
          <p:cNvSpPr txBox="1"/>
          <p:nvPr/>
        </p:nvSpPr>
        <p:spPr>
          <a:xfrm>
            <a:off x="15977614" y="25411597"/>
            <a:ext cx="13851136" cy="584775"/>
          </a:xfrm>
          <a:prstGeom prst="rect">
            <a:avLst/>
          </a:prstGeom>
          <a:noFill/>
        </p:spPr>
        <p:txBody>
          <a:bodyPr wrap="square" rtlCol="0" anchor="ctr" anchorCtr="0">
            <a:spAutoFit/>
          </a:bodyPr>
          <a:lstStyle/>
          <a:p>
            <a:pPr algn="ctr"/>
            <a:r>
              <a:rPr lang="en-US" altLang="ko-KR" sz="3200" b="1" dirty="0"/>
              <a:t>(a)                                                                 (b)</a:t>
            </a:r>
            <a:endParaRPr lang="en-US" altLang="ko-KR" sz="3200" dirty="0"/>
          </a:p>
        </p:txBody>
      </p:sp>
      <p:pic>
        <p:nvPicPr>
          <p:cNvPr id="2" name="그림 1">
            <a:extLst>
              <a:ext uri="{FF2B5EF4-FFF2-40B4-BE49-F238E27FC236}">
                <a16:creationId xmlns:a16="http://schemas.microsoft.com/office/drawing/2014/main" id="{A89C643F-B1F4-E0AC-F8CF-42B96F3C27C5}"/>
              </a:ext>
            </a:extLst>
          </p:cNvPr>
          <p:cNvPicPr>
            <a:picLocks noChangeAspect="1"/>
          </p:cNvPicPr>
          <p:nvPr/>
        </p:nvPicPr>
        <p:blipFill>
          <a:blip r:embed="rId12"/>
          <a:stretch>
            <a:fillRect/>
          </a:stretch>
        </p:blipFill>
        <p:spPr>
          <a:xfrm>
            <a:off x="27823344" y="4064969"/>
            <a:ext cx="1585420" cy="1585420"/>
          </a:xfrm>
          <a:prstGeom prst="rect">
            <a:avLst/>
          </a:prstGeom>
        </p:spPr>
      </p:pic>
    </p:spTree>
    <p:extLst>
      <p:ext uri="{BB962C8B-B14F-4D97-AF65-F5344CB8AC3E}">
        <p14:creationId xmlns:p14="http://schemas.microsoft.com/office/powerpoint/2010/main" val="612776008"/>
      </p:ext>
    </p:extLst>
  </p:cSld>
  <p:clrMapOvr>
    <a:masterClrMapping/>
  </p:clrMapOvr>
  <mc:AlternateContent xmlns:mc="http://schemas.openxmlformats.org/markup-compatibility/2006" xmlns:p14="http://schemas.microsoft.com/office/powerpoint/2010/main">
    <mc:Choice Requires="p14">
      <p:transition spd="slow" p14:dur="2000" advTm="22632"/>
    </mc:Choice>
    <mc:Fallback xmlns="">
      <p:transition spd="slow" advTm="22632"/>
    </mc:Fallback>
  </mc:AlternateContent>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테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7346</TotalTime>
  <Words>382</Words>
  <Application>Microsoft Office PowerPoint</Application>
  <PresentationFormat>사용자 지정</PresentationFormat>
  <Paragraphs>24</Paragraphs>
  <Slides>1</Slides>
  <Notes>0</Notes>
  <HiddenSlides>0</HiddenSlides>
  <MMClips>0</MMClips>
  <ScaleCrop>false</ScaleCrop>
  <HeadingPairs>
    <vt:vector size="8" baseType="variant">
      <vt:variant>
        <vt:lpstr>사용한 글꼴</vt:lpstr>
      </vt:variant>
      <vt:variant>
        <vt:i4>4</vt:i4>
      </vt:variant>
      <vt:variant>
        <vt:lpstr>테마</vt:lpstr>
      </vt:variant>
      <vt:variant>
        <vt:i4>1</vt:i4>
      </vt:variant>
      <vt:variant>
        <vt:lpstr>포함된 OLE 서버</vt:lpstr>
      </vt:variant>
      <vt:variant>
        <vt:i4>1</vt:i4>
      </vt:variant>
      <vt:variant>
        <vt:lpstr>슬라이드 제목</vt:lpstr>
      </vt:variant>
      <vt:variant>
        <vt:i4>1</vt:i4>
      </vt:variant>
    </vt:vector>
  </HeadingPairs>
  <TitlesOfParts>
    <vt:vector size="7" baseType="lpstr">
      <vt:lpstr>Arial</vt:lpstr>
      <vt:lpstr>Calibri</vt:lpstr>
      <vt:lpstr>Calibri Light</vt:lpstr>
      <vt:lpstr>Trebuchet MS</vt:lpstr>
      <vt:lpstr>Office 테마</vt:lpstr>
      <vt:lpstr>Visio</vt:lpstr>
      <vt:lpstr>PowerPoint 프레젠테이션</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Registered User</dc:creator>
  <cp:lastModifiedBy>조동혁</cp:lastModifiedBy>
  <cp:revision>237</cp:revision>
  <cp:lastPrinted>2026-06-18T08:38:57Z</cp:lastPrinted>
  <dcterms:created xsi:type="dcterms:W3CDTF">2018-03-08T06:02:33Z</dcterms:created>
  <dcterms:modified xsi:type="dcterms:W3CDTF">2026-06-18T08:46:43Z</dcterms:modified>
</cp:coreProperties>
</file>